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2" r:id="rId58"/>
    <p:sldId id="313" r:id="rId59"/>
    <p:sldId id="314" r:id="rId60"/>
    <p:sldId id="315" r:id="rId61"/>
    <p:sldId id="316" r:id="rId62"/>
    <p:sldId id="317" r:id="rId63"/>
    <p:sldId id="318" r:id="rId64"/>
    <p:sldId id="319" r:id="rId65"/>
    <p:sldId id="320" r:id="rId66"/>
    <p:sldId id="321" r:id="rId67"/>
  </p:sldIdLst>
  <p:sldSz cx="12192000" cy="6858000"/>
  <p:notesSz cx="6858000" cy="12192000"/>
  <p:custDataLst>
    <p:tags r:id="rId71"/>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1" Type="http://schemas.openxmlformats.org/officeDocument/2006/relationships/tags" Target="tags/tag1.xml"/><Relationship Id="rId70" Type="http://schemas.openxmlformats.org/officeDocument/2006/relationships/tableStyles" Target="tableStyles.xml"/><Relationship Id="rId7" Type="http://schemas.openxmlformats.org/officeDocument/2006/relationships/slide" Target="slides/slide4.xml"/><Relationship Id="rId69" Type="http://schemas.openxmlformats.org/officeDocument/2006/relationships/viewProps" Target="viewProps.xml"/><Relationship Id="rId68" Type="http://schemas.openxmlformats.org/officeDocument/2006/relationships/presProps" Target="presProps.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954f9d3f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资源安全及其对国家安全的影响</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74ddf78f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保障资源安全</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2#df=8061a0b8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第一节 资源安全对国家安全的影响</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eedfd26d1ad71e6879b#tid=68f760b07a4d3800093b1a9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p:spPr>
        <p:txBody>
          <a:bodyPr wrap="square" lIns="0" tIns="0" rIns="0" bIns="0" rtlCol="0" anchor="ctr"/>
          <a:lstStyle/>
          <a:p>
            <a:pPr algn="ctr">
              <a:lnSpc>
                <a:spcPct val="120000"/>
              </a:lnSpc>
            </a:pP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选择性必修3  资源、环境与国家安全  RJ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image" Target="../media/image11.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0.xml"/><Relationship Id="rId1" Type="http://schemas.openxmlformats.org/officeDocument/2006/relationships/image" Target="../media/image12.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0.xml"/><Relationship Id="rId1" Type="http://schemas.openxmlformats.org/officeDocument/2006/relationships/image" Target="../media/image13.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0.xml"/><Relationship Id="rId1" Type="http://schemas.openxmlformats.org/officeDocument/2006/relationships/image" Target="../media/image14.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0.xml"/><Relationship Id="rId1" Type="http://schemas.openxmlformats.org/officeDocument/2006/relationships/image" Target="../media/image15.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0.xml"/><Relationship Id="rId1" Type="http://schemas.openxmlformats.org/officeDocument/2006/relationships/image" Target="../media/image16.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0.xml"/><Relationship Id="rId1" Type="http://schemas.openxmlformats.org/officeDocument/2006/relationships/image" Target="../media/image17.jpe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0.xml"/><Relationship Id="rId1" Type="http://schemas.openxmlformats.org/officeDocument/2006/relationships/image" Target="../media/image18.jpe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4" Type="http://schemas.openxmlformats.org/officeDocument/2006/relationships/notesSlide" Target="../notesSlides/notesSlide60.xml"/><Relationship Id="rId3" Type="http://schemas.openxmlformats.org/officeDocument/2006/relationships/slideLayout" Target="../slideLayouts/slideLayout10.xml"/><Relationship Id="rId2" Type="http://schemas.openxmlformats.org/officeDocument/2006/relationships/image" Target="../media/image20.jpeg"/><Relationship Id="rId1" Type="http://schemas.openxmlformats.org/officeDocument/2006/relationships/image" Target="../media/image19.jpe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1_1#7363fa962?vop=1&amp;pid=57c995a4c&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本题考查资源安全问题。根据材料及图示分析可知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，此次将国家储备的有色金属投放国内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市场主要目的是对市场进行宏观调控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，稳定价格，A正确；据图可知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，获取利润和鼓励消费不是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国家储备的功能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，B、C错误；若是应对急需，则不应采用“公开竞价”的方式，D错误。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_1#3697644b7?pid=57c995a4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我国鼓励企业积极拓展初级产品进口可以(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3_1#3697644b7.bracket?pid=57c995a4c&amp;color=0,0,0&amp;vpa=4&amp;vtp=1"/>
          <p:cNvSpPr/>
          <p:nvPr/>
        </p:nvSpPr>
        <p:spPr>
          <a:xfrm>
            <a:off x="5705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12_2#3697644b7?pid=57c995a4c&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48280" algn="l"/>
                <a:tab pos="5483860" algn="l"/>
                <a:tab pos="821944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①保障资源安全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②提升产品质量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③降低能源消耗</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减轻环境污染</a:t>
            </a:r>
            <a:endParaRPr lang="en-US" altLang="zh-CN" sz="2000" dirty="0"/>
          </a:p>
        </p:txBody>
      </p:sp>
      <p:sp>
        <p:nvSpPr>
          <p:cNvPr id="5" name="QC_6_BD.12_3#3697644b7.choices?pid=57c995a4c&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4_1#3697644b7?vop=1&amp;pid=57c995a4c&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本题考查资源进口对国家安全的影响。进口初级产品对提升产品质量影响不大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，提升产品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质量的关键是技术投入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，②错误。进口各种资源有利于增加国内资源储备，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保障国家的资源安全，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正确；进口初级产品，可以省去原料开采和初级产品加工的环节，从而起到降低能源消耗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轻环境污染的作用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，③④正确。故选C。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_1#d464f953a?pid=74ddf78f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[陕西西安长安一中2025高二开学考]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在新能源技术高速发展背景下</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全球锂产业链资源端利润</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暴涨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多国将锂矿资源列为国家战略性资源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并出台一系列保护政策</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津巴布韦则全面禁止上游</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产品出口</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我国锂产业链中游产能位居世界前列</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但有学者预测</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未来我国本土锂产业链中下游</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企业或将有</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抱团</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向海外转移的趋势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下图为锂产业链示意图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5_BD.15_2#d464f953a?pid=74ddf78f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83864" y="2864046"/>
            <a:ext cx="5221224" cy="15270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16_1#49031f3ce?pid=d464f953a&amp;color=0,0,0&amp;vtp=1&amp;bt=1&amp;bbb=1"/>
          <p:cNvSpPr/>
          <p:nvPr/>
        </p:nvSpPr>
        <p:spPr>
          <a:xfrm>
            <a:off x="722376" y="452774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我国本土锂产业链中下游企业向国外转移的主要推力是(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17_1#49031f3ce.bracket?pid=d464f953a&amp;color=0,0,0&amp;vpa=5&amp;vtp=1"/>
          <p:cNvSpPr/>
          <p:nvPr/>
        </p:nvSpPr>
        <p:spPr>
          <a:xfrm>
            <a:off x="7229539" y="4527746"/>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6" name="QC_6_BD.16_2#49031f3ce.choices?pid=d464f953a&amp;color=0,0,0&amp;vtp=1&amp;bbb=1"/>
          <p:cNvSpPr/>
          <p:nvPr/>
        </p:nvSpPr>
        <p:spPr>
          <a:xfrm>
            <a:off x="722376" y="499040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.科技水平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B.市场狭小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C.资源供给</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.锂矿储量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8_1#49031f3ce?vop=1&amp;pid=d464f953a&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本题考查资源开发与产业发展方向。由材料可知，我国新能源技术不断发展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，锂产业链中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游产能位居世界前列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，对锂矿资源的需求量不断提高，锂矿资源受到各国政策保护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，我国进口受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，锂资源不能满足国内激增的市场需求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，从而促使锂产业链中下游企业向国外转移以求稳定的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资源供给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，C正确；我国锂产业科技水平较高，A错误；我国人口众多，经济发展速度快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源技术高速发展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，锂产品市场广阔，B错误；我国盐湖众多，锂资源储量丰富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，影响企业转移的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关键因素是资源供给量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，而不是资源储量，D错误。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_1#3d59334c5?pid=d464f953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6.为抵御锂产业链风险，保护国家锂矿资源安全，实现可持续发展，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可以采取的措施有(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0_1#3d59334c5.bracket?pid=d464f953a&amp;color=0,0,0&amp;vpa=6&amp;vtp=1"/>
          <p:cNvSpPr/>
          <p:nvPr/>
        </p:nvSpPr>
        <p:spPr>
          <a:xfrm>
            <a:off x="10518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19_2#3d59334c5?pid=d464f953a&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58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①集中发展产业链资源端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②提高盐湖提锂技术水平</a:t>
            </a:r>
            <a:endParaRPr lang="en-US" altLang="zh-CN" sz="2000" dirty="0"/>
          </a:p>
          <a:p>
            <a:pPr latinLnBrk="1">
              <a:lnSpc>
                <a:spcPts val="3400"/>
              </a:lnSpc>
              <a:tabLst>
                <a:tab pos="5458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③建设锂矿战略储备基地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④加大锂矿资源出口力度</a:t>
            </a:r>
            <a:endParaRPr lang="en-US" altLang="zh-CN" sz="2000" dirty="0"/>
          </a:p>
        </p:txBody>
      </p:sp>
      <p:sp>
        <p:nvSpPr>
          <p:cNvPr id="5" name="QC_6_BD.19_3#3d59334c5.choices?pid=d464f953a&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1_1#3d59334c5?vop=1&amp;pid=d464f953a&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本题考查保障资源安全的措施。由材料及所学分析可知，大力出口锂矿资源</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、集中发展锂产</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业链资源端会加快锂矿资源消耗</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，不利于实现可持续发展，且危害我国锂矿资源安全，①④</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进口锂矿资源</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，建设锂矿战略储备基地，提高盐湖提锂技术水平</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，可以提升我国锂矿资源的储备能</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，高效利用锂矿资源，保护我国锂矿资源安全，有利于实现可持续发展，②③正确。故选D。</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0e019c14.fixed?pid=8061a0b85&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20e019c14.fixed?pid=8061a0b8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资源安全对国家安全的影响</a:t>
            </a:r>
            <a:endParaRPr lang="en-US" altLang="zh-CN" sz="4400" dirty="0"/>
          </a:p>
        </p:txBody>
      </p:sp>
      <p:pic>
        <p:nvPicPr>
          <p:cNvPr id="4" name="C_3#20e019c14.fixed?pid=8061a0b8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20e019c14.fixed?pid=8061a0b8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2_1#ed4d11806?pid=20e019c14&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[福建泉厦五校2025高二联考]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资源安全在国家安全体系中居于基础地位</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已成为我国经济可持</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续发展的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瓶颈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影响着我国高质量发展的进程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商务部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海关总署发布的</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关</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于对镓</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锗相关物项实施出口管制的公告</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指出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为维护国家安全和利益</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经国务院批准</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决定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对镓</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锗相关物项实施出口管制</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该公告释放了减少初级矿产品出口的信号</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3" name="QC_5_BD.23_1#c422c18c9?pid=ed4d11806&amp;color=0,0,0&amp;vtp=1&amp;bbb=1"/>
          <p:cNvSpPr/>
          <p:nvPr/>
        </p:nvSpPr>
        <p:spPr>
          <a:xfrm>
            <a:off x="722376" y="27836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1.我国减少初级矿产品出口，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主要作用是(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4_1#c422c18c9.bracket?pid=ed4d11806&amp;color=0,0,0&amp;vpa=7&amp;vtp=1"/>
          <p:cNvSpPr/>
          <p:nvPr/>
        </p:nvSpPr>
        <p:spPr>
          <a:xfrm>
            <a:off x="5451539" y="278365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23_2#c422c18c9.choices?pid=ed4d11806&amp;color=0,0,0&amp;vtp=1&amp;bbb=1"/>
          <p:cNvSpPr/>
          <p:nvPr/>
        </p:nvSpPr>
        <p:spPr>
          <a:xfrm>
            <a:off x="722376" y="3246443"/>
            <a:ext cx="10753344" cy="843153"/>
          </a:xfrm>
          <a:prstGeom prst="rect">
            <a:avLst/>
          </a:prstGeom>
          <a:noFill/>
        </p:spPr>
        <p:txBody>
          <a:bodyPr wrap="none" lIns="0" tIns="0" rIns="0" bIns="0" rtlCol="0" anchor="t"/>
          <a:lstStyle/>
          <a:p>
            <a:pPr latinLnBrk="1">
              <a:lnSpc>
                <a:spcPts val="3600"/>
              </a:lnSpc>
              <a:tabLst>
                <a:tab pos="58521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.抬高国际市场矿产品价格</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.提高矿产品附加值</a:t>
            </a:r>
            <a:endParaRPr lang="en-US" altLang="zh-CN" sz="2000" dirty="0"/>
          </a:p>
          <a:p>
            <a:pPr latinLnBrk="1">
              <a:lnSpc>
                <a:spcPts val="3400"/>
              </a:lnSpc>
              <a:tabLst>
                <a:tab pos="58521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C.缓解生态环境恶化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.保护国内相关产业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5_1#c422c18c9?vop=1&amp;pid=ed4d1180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本题考查保障资源安全的措施及影响。我国减少初级矿产品出口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，主要作用是将初级矿产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品留在国内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，促使企业发展下游产业，延长相关的产业链，增加附加值，B正确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。减少初级矿产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品出口可能在短期内对国际市场供应产生影响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，进而影响价格，但这并非主要目的，A错误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产开采确实可能对生态环境造成破坏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，但减少出口的直接目的是管控资源流向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，而非从根本上解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决开采环节的生态问题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，C错误。可能对生产初级矿产品的相关产业产生不利影响，D错误。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c832c03ff.fixed?pid=8061a0b85&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c832c03ff.fixed?pid=8061a0b8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资源安全对国家安全的影响</a:t>
            </a:r>
            <a:endParaRPr lang="en-US" altLang="zh-CN" sz="4400" dirty="0"/>
          </a:p>
        </p:txBody>
      </p:sp>
      <p:pic>
        <p:nvPicPr>
          <p:cNvPr id="4" name="C_3#c832c03ff.fixed?pid=8061a0b8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c832c03ff.fixed?pid=8061a0b8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6_1#9cb4aa034?pid=ed4d1180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2.我国采取的镓、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锗资源出口管制措施对我国国家安全的作用是(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7_1#9cb4aa034.bracket?pid=ed4d11806&amp;color=0,0,0&amp;vpa=8&amp;vtp=1"/>
          <p:cNvSpPr/>
          <p:nvPr/>
        </p:nvSpPr>
        <p:spPr>
          <a:xfrm>
            <a:off x="7991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26_2#9cb4aa034?pid=ed4d11806&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8521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①加大资源开发力度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②增加资源的储量</a:t>
            </a:r>
            <a:endParaRPr lang="en-US" altLang="zh-CN" sz="2000" dirty="0"/>
          </a:p>
          <a:p>
            <a:pPr latinLnBrk="1">
              <a:lnSpc>
                <a:spcPts val="3400"/>
              </a:lnSpc>
              <a:tabLst>
                <a:tab pos="58521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③维护相关产业链安全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④提高资源的利用率</a:t>
            </a:r>
            <a:endParaRPr lang="en-US" altLang="zh-CN" sz="2000" dirty="0"/>
          </a:p>
        </p:txBody>
      </p:sp>
      <p:sp>
        <p:nvSpPr>
          <p:cNvPr id="5" name="QC_5_BD.26_3#9cb4aa034.choices?pid=ed4d11806&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8_1#9cb4aa034?vop=1&amp;pid=ed4d1180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本题考查保障资源安全对国家安全的影响。我国对镓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、锗资源采取出口管制措施可能会降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低资源开发力度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，①错误。限制出口虽能减少资源外流，延缓资源储量减少的速度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，但却无法增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加储量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，②错误。镓、锗等出口量减少，国内相关中下游产业原料供应变得更加充足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，利于维护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产业链安全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，③正确。出口管制会倒逼国内企业减少“粗放式出口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”，转向深加工以提高资源利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，提升附加值，④正确。故选B。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9_1#852c7bd46?pid=20e019c1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[浙江杭州学军中学2024月考]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黑龙江省位于我国东北地区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降水量年际变化大</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水资源安全综</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合评价值波动变化大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水资源安全需要进一步提升</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下图为黑龙江省水资源安全综合评价值变化</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折线图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数值越大越安全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29_2#852c7bd46?pid=20e019c1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33672" y="2406846"/>
            <a:ext cx="3730752" cy="21214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30_1#980f5905c?pid=852c7bd46&amp;color=0,0,0&amp;vtp=1&amp;bbb=1"/>
          <p:cNvSpPr/>
          <p:nvPr/>
        </p:nvSpPr>
        <p:spPr>
          <a:xfrm>
            <a:off x="722376" y="466744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3.2017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年黑龙江省水资源安全综合评价值较低的原因最可能是(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31_1#980f5905c.bracket?pid=852c7bd46&amp;color=0,0,0&amp;vpa=9&amp;vtp=1"/>
          <p:cNvSpPr/>
          <p:nvPr/>
        </p:nvSpPr>
        <p:spPr>
          <a:xfrm>
            <a:off x="7826439" y="4667446"/>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6" name="QC_5_BD.30_2#980f5905c.choices?pid=852c7bd46&amp;color=0,0,0&amp;vtp=1&amp;bbb=1"/>
          <p:cNvSpPr/>
          <p:nvPr/>
        </p:nvSpPr>
        <p:spPr>
          <a:xfrm>
            <a:off x="722376" y="5126043"/>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A.全球气候变暖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，蒸发量增加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.气候异常，降水量偏少</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.水污染加剧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，水资源浪费增加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.城镇化发展，用水量增大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2_1#980f5905c?vop=1&amp;pid=852c7bd4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本题考查资源安全问题产生的原因。全球气候变暖对蒸发量的影响较缓慢，不是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2017年黑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龙江省水资源安全综合评价值突然降低的主要原因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，A错误；根据材料信息可知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，黑龙江省位于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我国东北地区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，降水量年际变化大，2017年气候异常，降水量偏少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，可能导致水资源安全综合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评价值较低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，B正确；水污染及水资源浪费问题不会只在2017年表现出来，C错误；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城镇化发展，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用水量不会只在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2017年增加，D错误。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758f48f55?pid=852c7bd4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能够提高黑龙江省水资源安全综合评价值的有效措施是(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4_1#758f48f55.bracket?pid=852c7bd46&amp;color=0,0,0&amp;vpa=10&amp;vtp=1"/>
          <p:cNvSpPr/>
          <p:nvPr/>
        </p:nvSpPr>
        <p:spPr>
          <a:xfrm>
            <a:off x="7216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33_2#758f48f55.choices?pid=852c7bd46&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697480" algn="l"/>
                <a:tab pos="5356860" algn="l"/>
                <a:tab pos="8028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.增加区域降水量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B.开采深层地下水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C.增加淡水储备量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.提高水资源利用率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5_1#758f48f55?vop=1&amp;pid=852c7bd46&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本题考查保障资源安全的措施。人类活动对区域降水量的影响较弱，A错误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；大量开采深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层地下水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，会导致地下水超采，不利于保障资源安全，B错误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；增加淡水储备量对提高黑龙江省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大尺度区域）水资源安全影响较小，C错误；提高水资源的利用率，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可以减少水资源的浪费，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有利于提高水资源安全综合评价值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4_BD.36_1#b3b745f82?htil=1&amp;pid=20e019c14&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501384" y="1054296"/>
            <a:ext cx="4956048" cy="31821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36_2#b3b745f82?htil=1&amp;pid=20e019c14&amp;color=0,0,0&amp;vtp=1&amp;bt=1&amp;bbb=1&amp;hb=1&amp;hs=1"/>
          <p:cNvSpPr/>
          <p:nvPr/>
        </p:nvSpPr>
        <p:spPr>
          <a:xfrm>
            <a:off x="722376" y="972000"/>
            <a:ext cx="5660136" cy="35990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[山东枣庄2025高二月考]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氦气是一种重要的新兴战略资源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广泛应用于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国防工业和高新技术领域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我国氦气资源勘探程度</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探明储量仅占全球的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左右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随着我国</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需求的大幅增长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氦气自产量已远远不能满足市场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的需求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我国从卡塔尔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美国和澳大利</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亚进口的氦气占我国总进口量的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O_4_BD.36_2#b3b745f82?htil=1&amp;pid=20e019c14&amp;color=0,0,0&amp;vtp=1&amp;bt=1&amp;bbb=1&amp;hb=1&amp;hs=1"/>
          <p:cNvSpPr/>
          <p:nvPr/>
        </p:nvSpPr>
        <p:spPr>
          <a:xfrm>
            <a:off x="719993" y="4632775"/>
            <a:ext cx="10752014" cy="843153"/>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受国际环境的影响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氦气价格大幅波动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我国氦气资源安全面临较大挑战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2015—</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2021</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年我国氦气自产量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进口量统计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7_1#b7c6e1115?pid=b3b745f82&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（1）据图归纳我国氦气自产量及进口量的变化特点。（4分）</a:t>
            </a:r>
            <a:endParaRPr lang="en-US" altLang="zh-CN" sz="2000" dirty="0"/>
          </a:p>
        </p:txBody>
      </p:sp>
      <p:sp>
        <p:nvSpPr>
          <p:cNvPr id="3" name="QO_5_AN.38_1#b7c6e1115?vop=1&amp;pid=b3b745f82&amp;color=0,0,0&amp;vtp=1&amp;bbb=1"/>
          <p:cNvSpPr/>
          <p:nvPr/>
        </p:nvSpPr>
        <p:spPr>
          <a:xfrm>
            <a:off x="722376" y="1433137"/>
            <a:ext cx="10753344" cy="405003"/>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自产量逐年增加；进口量先增后减。（4分）</a:t>
            </a:r>
            <a:endParaRPr lang="en-US" altLang="zh-CN" sz="2000" dirty="0"/>
          </a:p>
        </p:txBody>
      </p:sp>
      <p:sp>
        <p:nvSpPr>
          <p:cNvPr id="4" name="QO_5_AS.39_1#b7c6e1115?vop=1&amp;pid=b3b745f82&amp;color=0,0,0&amp;vtp=1&amp;bbb=1&amp;hb=1"/>
          <p:cNvSpPr/>
          <p:nvPr/>
        </p:nvSpPr>
        <p:spPr>
          <a:xfrm>
            <a:off x="722376" y="194164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本题考查读图分析能力。读图可知，我国氦气自产量持续增加；进口量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2015—2018年增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，2018年后减少。</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【特征分析类】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0_1#4fd91da65?pid=b3b745f82&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（2）简述保障我国氦气资源安全的有效途径。（8分）</a:t>
            </a:r>
            <a:endParaRPr lang="en-US" altLang="zh-CN" sz="2000" dirty="0"/>
          </a:p>
        </p:txBody>
      </p:sp>
      <p:sp>
        <p:nvSpPr>
          <p:cNvPr id="3" name="QO_5_AN.41_1#4fd91da65?vop=1&amp;pid=b3b745f82&amp;color=0,0,0&amp;vtp=1&amp;bbb=1&amp;hb=1"/>
          <p:cNvSpPr/>
          <p:nvPr/>
        </p:nvSpPr>
        <p:spPr>
          <a:xfrm>
            <a:off x="722376" y="143516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加大氦气资源勘探力度，改进生产技术，增加供给；实现进口来源多元化</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，保障进口供应</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安全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；增加氦气资源战略储备；出台相关政策，扶持氦气产业发展等。（8分）</a:t>
            </a:r>
            <a:endParaRPr lang="en-US" altLang="zh-CN" sz="2000" dirty="0"/>
          </a:p>
        </p:txBody>
      </p:sp>
      <p:sp>
        <p:nvSpPr>
          <p:cNvPr id="4" name="QO_5_AS.42_1#4fd91da65?vop=1&amp;pid=b3b745f82&amp;color=0,0,0&amp;vtp=1&amp;bbb=1&amp;hb=1"/>
          <p:cNvSpPr/>
          <p:nvPr/>
        </p:nvSpPr>
        <p:spPr>
          <a:xfrm>
            <a:off x="722376" y="2385764"/>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本题考查保障资源安全的途径。由材料“氦气是一种重要的新兴战略资源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，广泛应用于国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防工业和高新技术领域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”可知，氦气对于建设现代化强国和保障国防安全不可或缺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，因此要增加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氦气的自产量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，加大氦气资源勘探力度，改进生产技术，增加国内供给；由材料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“受国际环境的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，氦气价格大幅波动”可知，由于我国氦气仍以进口为主，因此要拓宽进口渠道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，实现进口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来源多元化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，以保障进口供应安全；建设氦气资源战略储备基地，增加氦气资源战略储备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还需出台相关政策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，扶持氦气产业发展。【措施建议类】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5" end="5"/>
                                            </p:txEl>
                                          </p:spTgt>
                                        </p:tgtEl>
                                        <p:attrNameLst>
                                          <p:attrName>style.visibility</p:attrName>
                                        </p:attrNameLst>
                                      </p:cBhvr>
                                      <p:to>
                                        <p:strVal val="visible"/>
                                      </p:to>
                                    </p:set>
                                    <p:animEffect transition="in" filter="fade">
                                      <p:cBhvr>
                                        <p:cTn id="36"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cc0c2c7df.fixed?pid=4f3ac0d2e&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cc0c2c7df.fixed?pid=4f3ac0d2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第一节综合训练</a:t>
            </a:r>
            <a:endParaRPr lang="en-US" altLang="zh-CN" sz="4400" dirty="0"/>
          </a:p>
        </p:txBody>
      </p:sp>
      <p:pic>
        <p:nvPicPr>
          <p:cNvPr id="4" name="C_4#cc0c2c7df.fixed?pid=4f3ac0d2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cc0c2c7df.fixed?pid=4f3ac0d2e&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_1#2fc0a651f?pid=954f9d3f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[山东名校联盟2025二模]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石墨是一种具有战略意义的矿产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它在国防</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航空航天</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核能等领域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有着不可替代的作用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我国是全球最大的石墨生产国和出口国</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在全球石墨中低端产品市场供应</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上占绝对优势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但石墨高端应用产品需要高价进口</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为此</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我国商务部和海关总署联合发布公告</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日起对部分石墨初级产品实施出口管制</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3" name="QC_6_BD.2_1#19b2e7215?pid=2fc0a651f&amp;color=0,0,0&amp;vtp=1&amp;bbb=1"/>
          <p:cNvSpPr/>
          <p:nvPr/>
        </p:nvSpPr>
        <p:spPr>
          <a:xfrm>
            <a:off x="722376" y="27836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1.我国石墨高端应用产品需要高价进口，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主要原因是该类产品的生产受制于(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3_1#19b2e7215.bracket?pid=2fc0a651f&amp;color=0,0,0&amp;vpa=1&amp;vtp=1"/>
          <p:cNvSpPr/>
          <p:nvPr/>
        </p:nvSpPr>
        <p:spPr>
          <a:xfrm>
            <a:off x="9248839" y="278365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6_BD.2_2#19b2e7215.choices?pid=2fc0a651f&amp;color=0,0,0&amp;vtp=1&amp;bbb=1"/>
          <p:cNvSpPr/>
          <p:nvPr/>
        </p:nvSpPr>
        <p:spPr>
          <a:xfrm>
            <a:off x="722376" y="324085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.原料供应</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B.生产成本</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C.市场需求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.加工技术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3_1#b2fb30577?pid=cc0c2c7df&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[安徽多校联盟2025高二联考]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镓是一种战略性矿产资源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通常以伴生矿的形式存在</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精炼提纯</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后的镓金属主要应用于信息技术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高端装备制造</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新能源等领域</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中国镓金属储量和产量均居世</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界首位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长期保持镓资源优势对维护国家安全具有重要意义</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下图示意我国镓资源伴生矿的分布</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pic>
        <p:nvPicPr>
          <p:cNvPr id="3" name="QM_5_BD.43_2#b2fb30577?pid=cc0c2c7d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23360" y="2864046"/>
            <a:ext cx="4142232" cy="306324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4_1#40b958e4f?pid=b2fb30577&amp;color=0,0,0&amp;mp=1&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1.图中甲、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乙矿床类型分别是(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BD.44_2#40b958e4f.choices?pid=b2fb30577&amp;color=0,0,0&amp;mp=1&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A.钾盐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.煤、铁</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、煤</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.铁、钾盐</a:t>
            </a:r>
            <a:endParaRPr lang="en-US" altLang="zh-CN" sz="2000" dirty="0"/>
          </a:p>
        </p:txBody>
      </p:sp>
      <p:sp>
        <p:nvSpPr>
          <p:cNvPr id="4" name="QC_6_AN.45_1#40b958e4f.bracket?pid=b2fb30577&amp;color=0,0,0&amp;mp=1&amp;vpa=11&amp;vtp=1"/>
          <p:cNvSpPr/>
          <p:nvPr/>
        </p:nvSpPr>
        <p:spPr>
          <a:xfrm>
            <a:off x="4181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6_1#40b958e4f?vop=1&amp;pid=b2fb30577&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本题考查资源的类型与分布。由图可知，甲矿床类型主要分布在我国南方地区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，与我国有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色金属矿产的分布位置大体一致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，可能为铅锌矿；乙矿床类型主要分布在山西、内蒙古等地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我国煤炭资源的分布位置基本一致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，可能为煤矿，C正确，A、B、D错误。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7_1#929f1500d?pid=b2fb3057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有利于我国长期保持镓资源优势的措施是(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8_1#929f1500d.bracket?pid=b2fb30577&amp;color=0,0,0&amp;vpa=12&amp;vtp=1"/>
          <p:cNvSpPr/>
          <p:nvPr/>
        </p:nvSpPr>
        <p:spPr>
          <a:xfrm>
            <a:off x="5705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47_2#929f1500d.choices?pid=b2fb30577&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.有效管控开发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B.坚持出口优先</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C.全面禁止开采</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.扩大开采规模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9_1#929f1500d?vop=1&amp;pid=b2fb30577&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本题考查保障资源安全的措施。我国长期保持镓资源优势的关键在于合理管控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、有序开采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和高效利用镓资源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，既能避免资源浪费和环境破坏，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又能确保镓资源在国内产业链中的战略供给，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正确；坚持出口优先，会使我国失去主动权，难以保障国内相关产业的长远需求，B错误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禁止开采会严重影响相关产业的发展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，不符合实际需求，C错误；扩大开采规模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，可能导致资源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过度消耗和环境污染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，不利于可持续发展，D错误。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0_1#6fd49878c?pid=b2fb3057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我国长期保持镓资源优势对维护国家安全的重要意义是(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1_1#6fd49878c.bracket?pid=b2fb30577&amp;color=0,0,0&amp;vpa=13&amp;vtp=1"/>
          <p:cNvSpPr/>
          <p:nvPr/>
        </p:nvSpPr>
        <p:spPr>
          <a:xfrm>
            <a:off x="7229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50_2#6fd49878c.choices?pid=b2fb30577&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.降低对外依存度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.保障战略性产业稳定</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C.提升产品附加值</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.培育创新型产业生态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2_1#6fd49878c?vop=1&amp;pid=b2fb30577&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本题考查保障资源安全的意义。信息技术、高端装备制造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、新能源等战略性产业对国家安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全极为重要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，由材料可知，镓在这些产业中不可或缺，保持镓资源优势能保障其稳定发展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维护国家安全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，B正确；我国镓资源丰富，对外依存度低，A错误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；提升产品附加值与维护国家安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全关系不大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，C错误；培育创新型产业生态与长期保持镓资源优势关系不大，D错误。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5_BD.53_1#807285c03?htil=2&amp;pid=cc0c2c7df&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729984" y="1026864"/>
            <a:ext cx="4727448" cy="22860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53_2#807285c03?htil=2&amp;pid=cc0c2c7df&amp;color=0,0,0&amp;vtp=1&amp;bt=1&amp;bbb=1&amp;hb=1&amp;hs=1"/>
          <p:cNvSpPr/>
          <p:nvPr/>
        </p:nvSpPr>
        <p:spPr>
          <a:xfrm>
            <a:off x="722376" y="972000"/>
            <a:ext cx="5897880"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[江苏盐城七校联盟2025高二联考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虚拟电厂是利用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软件系统参与电网的运行和调度</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自动分配电能</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优</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化发电的智能电网管理系统</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某公司首个市</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级虚拟电厂在广州投入运行</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下图为虚拟电厂示意图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sp>
        <p:nvSpPr>
          <p:cNvPr id="4" name="QC_6_BD.54_1#88e7962c8?htil=2&amp;pid=807285c03&amp;color=0,0,0&amp;vtp=1&amp;bbb=1&amp;hs=1"/>
          <p:cNvSpPr/>
          <p:nvPr/>
        </p:nvSpPr>
        <p:spPr>
          <a:xfrm>
            <a:off x="722376" y="3240855"/>
            <a:ext cx="5897880"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广州建立虚拟电厂的主要原因是(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55_1#88e7962c8.bracket?pid=807285c03&amp;color=0,0,0&amp;vpa=14&amp;vtp=1"/>
          <p:cNvSpPr/>
          <p:nvPr/>
        </p:nvSpPr>
        <p:spPr>
          <a:xfrm>
            <a:off x="4689539" y="324085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6" name="QC_6_BD.54_2#88e7962c8.choices?htil=2&amp;pid=807285c03&amp;color=0,0,0&amp;vtp=1&amp;bbb=1&amp;hs=1"/>
          <p:cNvSpPr/>
          <p:nvPr/>
        </p:nvSpPr>
        <p:spPr>
          <a:xfrm>
            <a:off x="722376" y="3698055"/>
            <a:ext cx="10753344" cy="405003"/>
          </a:xfrm>
          <a:prstGeom prst="rect">
            <a:avLst/>
          </a:prstGeom>
          <a:noFill/>
        </p:spPr>
        <p:txBody>
          <a:bodyPr wrap="none" lIns="0" tIns="0" rIns="0" bIns="0" rtlCol="0" anchor="t"/>
          <a:lstStyle/>
          <a:p>
            <a:pPr latinLnBrk="1">
              <a:lnSpc>
                <a:spcPts val="3600"/>
              </a:lnSpc>
              <a:tabLst>
                <a:tab pos="2951480" algn="l"/>
                <a:tab pos="5356860" algn="l"/>
                <a:tab pos="8028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.用电需求变化大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B.常规能源少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C.网络技术先进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.光伏发电不稳定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6_1#88e7962c8?vop=1&amp;pid=807285c0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本题考查材料分析能力。根据图文材料可知，虚拟电厂能自动分配电能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，实现电能资源的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合理优化配置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。广州经济发达，电能需求量大，用电需求变化大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，虚拟电厂可以实现用电低谷期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与高峰期电能的协调优化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，降低用电高峰期的电网负荷，保证供电的稳定性，A正确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；与广州常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规能源少无关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B错误；建立虚拟电厂只是需要先进的网络技术做支撑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，网络技术先进并不是建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立虚拟电厂的主要原因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C错误；光伏发电不稳定可以通过储能解决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，不一定要通过虚拟电厂参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与电网运行解决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7_1#ca409001d?pid=807285c03&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5.近年来，浙江、江苏等地纷纷建立虚拟电厂，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大规模虚拟电厂的建立将(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8_1#ca409001d.bracket?pid=807285c03&amp;color=0,0,0&amp;vpa=15&amp;vtp=1"/>
          <p:cNvSpPr/>
          <p:nvPr/>
        </p:nvSpPr>
        <p:spPr>
          <a:xfrm>
            <a:off x="9007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57_2#ca409001d.choices?pid=807285c03&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633980" algn="l"/>
                <a:tab pos="5483860" algn="l"/>
                <a:tab pos="8092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.增加发电量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B.增加用电成本</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C.减少碳排放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.加剧环境污染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_1#19b2e7215?vop=1&amp;pid=2fc0a651f&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本题考查影响资源安全的因素。材料中指出我国是全球最大的石墨生产国和出口国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原料供应充足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材料中指出我国的石墨产品在全球石墨中低端市场供应上占绝对优势，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说明我国的生产成本低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，B错误；石墨在国防、航空航天、核能等领域有不可替代的作用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市场需求大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，C错误；石墨高端应用产品对提纯工艺、精密加工等技术要求极高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，我国石墨产业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深加工环节薄弱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，高端应用产品的研发能力不强，对这些领域的核心技术积累不足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，依赖进口设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备和专利授权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9_1#ca409001d?vop=1&amp;pid=807285c0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本题考查保障资源安全的意义。根据材料信息可知，虚拟电厂不是实体的发电厂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，故大规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模建立虚拟电厂不会增加发电量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，A错误。根据图文材料可知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，虚拟电厂将电能资源合理优化配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，降低发电损耗，提高电能的利用率，不但能节省资源，还能提高资源利用效率。因此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模建立虚拟电厂可以减少用电成本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，减少碳排放，减轻环境污染，B、D错误，C正确。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0_1#0591620f4?pid=cc0c2c7df&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[河南示范性高中2024高二期中]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镍质地坚硬</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延展性好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且耐高温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抗腐蚀</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磁性强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在不锈</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钢等领域应用广泛</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截至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我国镍资源储量在世界镍资源储量中占比约</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4.39</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为提升镍</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矿资源安全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我国采取了加强技术出口等措施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下图示意我国市场镍供需趋势变化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含预测</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pic>
        <p:nvPicPr>
          <p:cNvPr id="3" name="QM_5_BD.60_2#0591620f4?pid=cc0c2c7d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20440" y="2864046"/>
            <a:ext cx="5148072" cy="24688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_1#5b1a49656?pid=0591620f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6.2000—2020年我国镍矿资源安全形势严峻，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其直接原因是(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2_1#5b1a49656.bracket?pid=0591620f4&amp;color=0,0,0&amp;vpa=16&amp;vtp=1"/>
          <p:cNvSpPr/>
          <p:nvPr/>
        </p:nvSpPr>
        <p:spPr>
          <a:xfrm>
            <a:off x="7681976"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61_2#5b1a49656.choices?pid=0591620f4&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.镍资源储量较少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.消费量增加速度远超生产量</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C.进口渠道狭窄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.镍矿开采和冶炼工艺落后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3_1#5b1a49656?vop=1&amp;pid=0591620f4&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本题考查影响资源安全的因素。2000—2020年我国镍生产量和消费量都呈增加趋势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消费量增速远超生产量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，导致我国镍矿资源安全形势严峻，A错误，B正确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。进口渠道狭窄不是我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国镍矿资源安全形势严峻的原因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，C错误。我国镍矿开采和冶炼工艺并不落后，D错误。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3_2#5b1a49656?vop=1&amp;pid=0591620f4&amp;color=0,0,0&amp;mp=1&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解答本题的关键是明确影响资源安全的因素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。资源安全问题的发生是自然环境与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人类社会共同作用的结果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，其影响因素主要包括资源禀赋、资源生产与供给能力、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资源消费需求，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其中资源禀赋是指资源类型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、数量、质量、分布等总体状况。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4_1#3f826af1a?pid=0591620f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7.我国2020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年以来镍矿资源对外依存度变化的主要原因是(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5_1#3f826af1a.bracket?pid=0591620f4&amp;color=0,0,0&amp;vpa=17&amp;vtp=1"/>
          <p:cNvSpPr/>
          <p:nvPr/>
        </p:nvSpPr>
        <p:spPr>
          <a:xfrm>
            <a:off x="73057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64_2#3f826af1a.choices?pid=0591620f4&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A.完善镍资源的储备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、回收</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.加大镍矿地质勘探投入</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C.分散我国镍资源进口源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.压缩国内不锈钢等产能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6_1#3f826af1a?vop=1&amp;pid=0591620f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本题考查保障资源安全的途径。我国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2020年以来镍矿资源对外依存度明显下降的主要原因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是消费量下降导致的进口比例下降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，很可能是压缩国内不锈钢等产能，D正确。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完善镍资源储备、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回收和分散我国镍资源进口源能起到稳定供给的作用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，但不能改变对外依存度，A、C错误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，长期以来我国镍生产量在不断增加，故加大镍矿勘探投入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，增加国内镍资源产量并不是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主要原因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7_1#b549151a6?pid=cc0c2c7d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[河北沧州2024高二期中]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水资源安全是一个国家</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或地区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实际占有水资源数量</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质量和供给</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结构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能够稳定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持续</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及时与足量地保障该国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或地区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社会</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经济当前的发展需求和可持续</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发展需要的状态和能力</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下图为云南省水资源安全程度示意图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5_BD.67_2#b549151a6?pid=cc0c2c7d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69664" y="2406846"/>
            <a:ext cx="3858768" cy="37764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8_1#de6fb7bbd?pid=b549151a6&amp;color=0,0,0&amp;mp=1&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云南省水资源安全程度最低的季节是(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BD.68_2#de6fb7bbd.choices?pid=b549151a6&amp;color=0,0,0&amp;mp=1&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B.夏季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C.秋季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.冬季</a:t>
            </a:r>
            <a:endParaRPr lang="en-US" altLang="zh-CN" sz="2000" dirty="0"/>
          </a:p>
        </p:txBody>
      </p:sp>
      <p:sp>
        <p:nvSpPr>
          <p:cNvPr id="4" name="QC_6_AN.69_1#de6fb7bbd.bracket?pid=b549151a6&amp;color=0,0,0&amp;mp=1&amp;vpa=18&amp;vtp=1"/>
          <p:cNvSpPr/>
          <p:nvPr/>
        </p:nvSpPr>
        <p:spPr>
          <a:xfrm>
            <a:off x="5197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0_1#de6fb7bbd?vop=1&amp;pid=b549151a6&amp;color=0,0,0&amp;mp=1&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本题考查水资源的时间分布特征。云南省主要位于我国亚热带季风气候区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，降水集中在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5—10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月（夏秋季），此时水资源安全程度高。冬季时气温低，蒸发少，农业生产需水量少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月雨带尚未到来，气温回升，蒸发量大，农业用水量大，水资源安全程度低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，所以云南省水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资源安全程度最低的季节是春季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_1#8765797ab?pid=2fc0a651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2.对部分石墨初级产品实施出口管制，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可能促使我国该行业(</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_1#8765797ab.bracket?pid=2fc0a651f&amp;color=0,0,0&amp;vpa=2&amp;vtp=1"/>
          <p:cNvSpPr/>
          <p:nvPr/>
        </p:nvSpPr>
        <p:spPr>
          <a:xfrm>
            <a:off x="7483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5_2#8765797ab.choices?pid=2fc0a651f&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.产品国际价格降低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B.产业转型升级加快</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C.高端产品进口增加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.跨国贸易摩擦减少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1_1#f84fea060?pid=b549151a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9.昆明人均水资源量远低于全省平均水平，但水资源安全形势比较好，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其原因最可能是(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2_1#f84fea060.bracket?pid=b549151a6&amp;color=0,0,0&amp;vpa=19&amp;vtp=1"/>
          <p:cNvSpPr/>
          <p:nvPr/>
        </p:nvSpPr>
        <p:spPr>
          <a:xfrm>
            <a:off x="10531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71_2#f84fea060.choices?pid=b549151a6&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3078480" algn="l"/>
                <a:tab pos="5864860" algn="l"/>
                <a:tab pos="8663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A.人口少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，用水量少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B.农业生产不发达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C.水资源利用率高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.降水量最多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3_1#f84fea060?vop=1&amp;pid=b549151a6&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本题考查影响资源安全的因素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。昆明人均水资源量较低但水资源安全形势较好的主要原因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最可能是当地节约用水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，水资源利用率高，C正确；昆明经济发展水平较高，人口较为稠密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水量大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，A错误；昆明农业生产较发达，B错误；昆明与周边城市相比，降水量相差不大，D错误。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4_1#7019e9236?pid=b549151a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10.昭通、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文山水资源较滇中地区更不安全的主要影响因素是(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5_1#7019e9236.bracket?pid=b549151a6&amp;color=0,0,0&amp;vpa=20&amp;vtp=1"/>
          <p:cNvSpPr/>
          <p:nvPr/>
        </p:nvSpPr>
        <p:spPr>
          <a:xfrm>
            <a:off x="7620064"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74_2#7019e9236.choices?pid=b549151a6&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B.人口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C.植被</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6_1#7019e9236?vop=1&amp;pid=b549151a6&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本题考查影响资源分布的因素。由图并结合所学知识可知，昭通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、文山都位于云贵高原的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边缘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，以喀斯特地貌为主，地势起伏大，地表水易渗漏，不易储水，D正确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；云南全省降水均较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为丰富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，A错误；受地形影响，人口分布较少，B错误；两地植被覆盖较多，有利于涵养水源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是造成水资源不安全的因素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7_1#446b7f105?pid=cc0c2c7df&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[福建漳州一中2025高二期末]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城市矿产</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是指在城市生产和消费过程产生的废弃物中可回收循</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环利用的资源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金属铌在多个国家被列为关键金属</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在航空航天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电子</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医疗等行业有着广泛应</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目前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城市矿产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中的铌资源回收处于起步阶段</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如图示意</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1990—2090</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年全球金属铌生产量</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及</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城市矿产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中的铌资源量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含预测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5_BD.77_2#446b7f105?pid=cc0c2c7d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48456" y="2864046"/>
            <a:ext cx="4901184" cy="21762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78_1#5420da2bc?pid=446b7f105&amp;color=0,0,0&amp;vtp=1&amp;bt=1&amp;bbb=1"/>
          <p:cNvSpPr/>
          <p:nvPr/>
        </p:nvSpPr>
        <p:spPr>
          <a:xfrm>
            <a:off x="722376" y="517544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11.汽车废料是“城市矿产”铌资源回收的重点，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主要原因最可能是(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79_1#5420da2bc.bracket?pid=446b7f105&amp;color=0,0,0&amp;vpa=21&amp;vtp=1"/>
          <p:cNvSpPr/>
          <p:nvPr/>
        </p:nvSpPr>
        <p:spPr>
          <a:xfrm>
            <a:off x="8394764" y="5175446"/>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6" name="QC_6_BD.78_2#5420da2bc.choices?pid=446b7f105&amp;color=0,0,0&amp;vtp=1&amp;bbb=1"/>
          <p:cNvSpPr/>
          <p:nvPr/>
        </p:nvSpPr>
        <p:spPr>
          <a:xfrm>
            <a:off x="722376" y="5636583"/>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.污染程度较低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B.废料数量较多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C.回收成本较低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.提取难度较小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80_1#5420da2bc?vop=1&amp;pid=446b7f10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本题考查影响资源开发的因素。汽车废料可能含有重金属元素，污染程度较高，A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城市汽车的保有量庞大且更新换代频繁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，产生的汽车废料数量众多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，相比其他可能含有铌资源的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废弃物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，汽车废料在数量上占据明显优势，为铌资源回收提供了充足的原料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，所以汽车废料是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城市矿产”铌资源回收的重点，B正确；材料中未提及与从其他来源提取相比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，从汽车废料中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提取铌资源的难度和回收成本的差异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1_1#b7bd75027?pid=446b7f10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12.预测到2030年之后，全球金属铌生产量将趋于稳定，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这主要取决于(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82_1#b7bd75027.bracket?pid=446b7f105&amp;color=0,0,0&amp;vpa=22&amp;vtp=1"/>
          <p:cNvSpPr/>
          <p:nvPr/>
        </p:nvSpPr>
        <p:spPr>
          <a:xfrm>
            <a:off x="8737664"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81_2#b7bd75027?pid=446b7f105&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48280" algn="l"/>
                <a:tab pos="5483860" algn="l"/>
                <a:tab pos="821944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①资源禀赋</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②市场需求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③生产技术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国际贸易</a:t>
            </a:r>
            <a:endParaRPr lang="en-US" altLang="zh-CN" sz="2000" dirty="0"/>
          </a:p>
        </p:txBody>
      </p:sp>
      <p:sp>
        <p:nvSpPr>
          <p:cNvPr id="5" name="QC_6_BD.81_3#b7bd75027.choices?pid=446b7f105&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83_1#b7bd75027?vop=1&amp;pid=446b7f10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本题考查影响资源产量的因素。金属铌是不可再生资源，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资源禀赋会对其生产量产生制约，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正确；世界主要经济体将度过经济快速发展时期，对金属铌的需求也趋于稳定，②正确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技术会随着时代发展而进步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，可以促进全球金属铌生产量提高，③错误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；国际贸易对全球金属铌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生产量影响较小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，④错误。故选A。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4_1#163fb554a?pid=446b7f10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13.考虑“城市矿产”铌资源回收，2040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年之后全球金属铌的净需求总体上(</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85_1#163fb554a.bracket?pid=446b7f105&amp;color=0,0,0&amp;vpa=23&amp;vtp=1"/>
          <p:cNvSpPr/>
          <p:nvPr/>
        </p:nvSpPr>
        <p:spPr>
          <a:xfrm>
            <a:off x="9245664"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84_2#163fb554a.choices?pid=446b7f105&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.波动下降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B.波动增长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C.一直下降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.先降后增</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86_1#163fb554a?vop=1&amp;pid=446b7f10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本题考查读图分析能力。根据图中全球金属铌生产量与“城市矿产”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中铌资源量的差值，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大致可以推测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2040年之后，随着“城市矿产”中铌资源回收量的增加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，对原生铌资源的需求量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会有所下降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。此外，铌的净需求也会受市场需求波动影响，加上技术进步等因素影响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，可能出现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替代金属铌的其他资源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，因此全球金属铌的净需求可能会呈现波动下降的趋势，A正确，B、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_1#8765797ab?vop=1&amp;pid=2fc0a651f&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本题考查资源安全对国家安全的影响。我国对部分石墨初级产品实施出口管制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，会导致国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际市场上石墨初级产品数量减少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，根据供需关系可知，石墨初级产品国际价格可能升高，A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限制初级产品出口将迫使企业转向石墨高端应用产品领域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，推动技术迭代和产业转型升级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产品的进口数量有可能随之减少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，B正确，C错误；跨国贸易摩擦的成因复杂多元，涉及经济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、技术、制度及文化等多个维度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，对石墨初级产品实施出口管制可能会使我国该行业跨国贸易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摩擦增大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87_1#6b73e2837?pid=cc0c2c7df&amp;color=0,0,0&amp;vtp=1&amp;bt=1&amp;bbb=1&amp;hb=1"/>
          <p:cNvSpPr/>
          <p:nvPr/>
        </p:nvSpPr>
        <p:spPr>
          <a:xfrm>
            <a:off x="722376" y="972000"/>
            <a:ext cx="10753344" cy="26846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[甘肃武威2025高二期末]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阅读图文材料，完成下列要求。（20分）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锑是重要的战略资源之一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应用广泛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中国锑矿储量及生产量均位居世界第一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但锑产品深</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加工技术相较于发达国家差距甚远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目前我国主要产锑区是湖南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锑精矿严重依赖进口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长期开</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采导致国内锑资源保障能力呈现下降趋势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预计随着资源的进一步消耗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产量减少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价格上升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初级产业的低利润将会倒逼产业的升级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为我国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2019—2023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年锑矿砂及其精矿进口情况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年我国锑精矿进口来源国进口量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5_BD.87_3#6b73e2837?iti=1&amp;htil=1&amp;pid=cc0c2c7d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865376" y="3793178"/>
            <a:ext cx="3090672" cy="193852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87_4#6b73e2837?iti=2&amp;htil=1&amp;pid=cc0c2c7d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720840" y="3857186"/>
            <a:ext cx="4133088" cy="18745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87_5#6b73e2837?iti=1&amp;htil=1&amp;pid=cc0c2c7df&amp;color=0,0,0&amp;vtp=1"/>
          <p:cNvSpPr/>
          <p:nvPr/>
        </p:nvSpPr>
        <p:spPr>
          <a:xfrm>
            <a:off x="3312287" y="5858706"/>
            <a:ext cx="1968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6" name="QO_5_BD.87_6#6b73e2837?iti=2&amp;htil=1&amp;pid=cc0c2c7df&amp;color=0,0,0&amp;vtp=1"/>
          <p:cNvSpPr/>
          <p:nvPr/>
        </p:nvSpPr>
        <p:spPr>
          <a:xfrm>
            <a:off x="8677847" y="5858706"/>
            <a:ext cx="219075"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88_1#691430def?pid=6b73e2837&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（1）据图分析我国锑矿砂及其精矿进口量的主要特点。（6分）</a:t>
            </a:r>
            <a:endParaRPr lang="en-US" altLang="zh-CN" sz="2000" dirty="0"/>
          </a:p>
        </p:txBody>
      </p:sp>
      <p:sp>
        <p:nvSpPr>
          <p:cNvPr id="3" name="QO_6_AN.89_1#691430def?vop=1&amp;pid=6b73e2837&amp;color=0,0,0&amp;vtp=1&amp;bbb=1&amp;hb=1"/>
          <p:cNvSpPr/>
          <p:nvPr/>
        </p:nvSpPr>
        <p:spPr>
          <a:xfrm>
            <a:off x="722376" y="143516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2019—2022年锑矿砂及其精矿进口量呈下降趋势；2023年进口量有所回升</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；锑精矿进</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口途径较为单一</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，主要进口国是塔吉克斯坦、澳大利亚和俄罗斯。（6分）</a:t>
            </a:r>
            <a:endParaRPr lang="en-US" altLang="zh-CN" sz="2000" dirty="0"/>
          </a:p>
        </p:txBody>
      </p:sp>
      <p:sp>
        <p:nvSpPr>
          <p:cNvPr id="4" name="QO_6_AS.90_1#691430def?vop=1&amp;pid=6b73e2837&amp;color=0,0,0&amp;vtp=1&amp;bbb=1&amp;hb=1"/>
          <p:cNvSpPr/>
          <p:nvPr/>
        </p:nvSpPr>
        <p:spPr>
          <a:xfrm>
            <a:off x="722376" y="238576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本题考查读图分析能力。读图a可知，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2019—2022年我国锑矿砂及其精矿的进口量呈下降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趋势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,2023年略有回升;据图b可知,我国锑精矿进口国集中在塔吉克斯坦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、澳大利亚和俄罗斯三个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，说明锑精矿进口途径较为单一。</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【特征分析类】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91_1#fe5090d83?pid=6b73e2837&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（2）从供求关系角度，说明我国锑矿资源安全存在的主要风险。（6分）</a:t>
            </a:r>
            <a:endParaRPr lang="en-US" altLang="zh-CN" sz="2000" dirty="0"/>
          </a:p>
        </p:txBody>
      </p:sp>
      <p:sp>
        <p:nvSpPr>
          <p:cNvPr id="3" name="QO_6_AN.92_1#fe5090d83?vop=1&amp;pid=6b73e2837&amp;color=0,0,0&amp;vtp=1&amp;bbb=1&amp;hb=1"/>
          <p:cNvSpPr/>
          <p:nvPr/>
        </p:nvSpPr>
        <p:spPr>
          <a:xfrm>
            <a:off x="722376" y="143516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我国锑精矿需求量大，进口量大；锑精矿严重依赖进口，进口途径较为单一</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；锑精矿加工</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技术水平低</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，以初级产品为主。（6分）</a:t>
            </a:r>
            <a:endParaRPr lang="en-US" altLang="zh-CN" sz="2000" dirty="0"/>
          </a:p>
        </p:txBody>
      </p:sp>
      <p:sp>
        <p:nvSpPr>
          <p:cNvPr id="4" name="QO_6_AS.93_1#fe5090d83?vop=1&amp;pid=6b73e2837&amp;color=0,0,0&amp;vtp=1&amp;bbb=1&amp;hb=1"/>
          <p:cNvSpPr/>
          <p:nvPr/>
        </p:nvSpPr>
        <p:spPr>
          <a:xfrm>
            <a:off x="722376" y="238576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本题考查资源安全问题的表现。由图文材料可知，我国锑精矿需求量大，进口量大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精矿加工技术水平低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，尤其是深加工技术较差，以初级产品为主，锑精矿严重依赖进口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，且进口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途径较为单一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94_1#0b35514ab?pid=6b73e2837&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（3）从开源节流的角度，简述保障我国锑矿资源安全的有效途径。（8分）</a:t>
            </a:r>
            <a:endParaRPr lang="en-US" altLang="zh-CN" sz="2000" dirty="0"/>
          </a:p>
        </p:txBody>
      </p:sp>
      <p:sp>
        <p:nvSpPr>
          <p:cNvPr id="3" name="QO_6_AN.95_1#0b35514ab?vop=1&amp;pid=6b73e2837&amp;color=0,0,0&amp;vtp=1&amp;bbb=1&amp;hb=1"/>
          <p:cNvSpPr/>
          <p:nvPr/>
        </p:nvSpPr>
        <p:spPr>
          <a:xfrm>
            <a:off x="722376" y="143516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优化勘探开采；提高锑精矿加工工艺，提高锑矿资源的利用率</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；建立健全锑矿资源储备制</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度</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；开辟进口新渠道，保障进口途径多元化；锑矿产品回收再利用。（任答四点得8分）</a:t>
            </a:r>
            <a:endParaRPr lang="en-US" altLang="zh-CN" sz="2000" dirty="0"/>
          </a:p>
        </p:txBody>
      </p:sp>
      <p:sp>
        <p:nvSpPr>
          <p:cNvPr id="4" name="QO_6_AS.96_1#0b35514ab?vop=1&amp;pid=6b73e2837&amp;color=0,0,0&amp;vtp=1&amp;bbb=1&amp;hb=1"/>
          <p:cNvSpPr/>
          <p:nvPr/>
        </p:nvSpPr>
        <p:spPr>
          <a:xfrm>
            <a:off x="722376" y="238576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本题考查保障资源安全的途径。保障我国锑矿资源安全应提高勘探技术，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优化勘探开采；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应建立锑矿资源储备库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，减轻国际市场供应波动对我国的影响；应增加进口渠道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，保障进口途径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多元化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；对锑矿产品回收再利用，增加锑的来源渠道；提高锑矿提纯技术，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提高锑精矿加工工艺，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提高锑矿资源的利用率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【措施建议类】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_2#8765797ab?vop=1&amp;pid=2fc0a651f&amp;color=0,0,0&amp;mp=1&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出口管制是国家出于政治、经济、军事和对外政策的需要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，制定的关于商品出口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的法律和规章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，以对出口国别和出口商品实行控制。主要措施：（1）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对国内生产所需的原料，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半成品以及供应不足的商品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，实行出口许可证制，限量出口；（2）对战略物资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、尖端技术及先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，实行特种出口许可证制，严加控制；（3）承担某种国际义务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，对某类商品实行自动限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制出口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；（4）对出口商品质量价格等方面，国家加以管制，加强其竞争能力。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8_1#57c995a4c?pid=954f9d3f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[广东珠海一中2024联考]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国家发展和改革委员会会同国家粮食和物资储备局通过网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络公开竞价方式向国内市场投放了第一批国家储备有色金属共计</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工业和信</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息化部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国家发展和改革委员会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国家粮食和物资储备局等七部门联合印发</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有色金属行业稳增</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长工作方案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鼓励企业积极拓展初级产品进口</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下图示意国家储备的功能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5_BD.8_2#57c995a4c?pid=954f9d3f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49040" y="2863850"/>
            <a:ext cx="4109720" cy="913765"/>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_1#7363fa962?pid=57c995a4c&amp;color=0,0,0&amp;mp=1&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此次将国家储备的有色金属投放国内市场的主要目的是(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0_1#7363fa962.bracket?pid=57c995a4c&amp;color=0,0,0&amp;mp=1&amp;vpa=3&amp;vtp=1"/>
          <p:cNvSpPr/>
          <p:nvPr/>
        </p:nvSpPr>
        <p:spPr>
          <a:xfrm>
            <a:off x="7229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9_2#7363fa962.choices?pid=57c995a4c&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.稳定价格</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B.获取利润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C.鼓励消费</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.应对急需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ags/tag1.xml><?xml version="1.0" encoding="utf-8"?>
<p:tagLst xmlns:p="http://schemas.openxmlformats.org/presentationml/2006/main">
  <p:tag name="COMMONDATA" val="eyJoZGlkIjoiM2I0M2MzOGQ3NmU0NTg4Mzk5MjA4ZWEwYmExYTg0Mzc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9091</Words>
  <Application>WPS 演示</Application>
  <PresentationFormat>宽屏</PresentationFormat>
  <Paragraphs>427</Paragraphs>
  <Slides>64</Slides>
  <Notes>64</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64</vt:i4>
      </vt:variant>
    </vt:vector>
  </HeadingPairs>
  <TitlesOfParts>
    <vt:vector size="84"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宋体</vt:lpstr>
      <vt:lpstr>仿宋</vt:lpstr>
      <vt:lpstr>仿宋</vt:lpstr>
      <vt:lpstr>楷体</vt:lpstr>
      <vt:lpstr>Times New Roman</vt:lpstr>
      <vt:lpstr>Times New Roman</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未登录</cp:lastModifiedBy>
  <cp:revision>3</cp:revision>
  <dcterms:created xsi:type="dcterms:W3CDTF">2025-10-22T06:25:00Z</dcterms:created>
  <dcterms:modified xsi:type="dcterms:W3CDTF">2025-10-23T06:22:53Z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BB0574E0D5564FBA8311CEF82B1D1487_12</vt:lpwstr>
  </property>
  <property fmtid="{D5CDD505-2E9C-101B-9397-08002B2CF9AE}" pid="3" name="KSOProductBuildVer">
    <vt:lpwstr>2052-11.1.0.14309</vt:lpwstr>
  </property>
</Properties>
</file>